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57" r:id="rId2"/>
    <p:sldId id="260" r:id="rId3"/>
    <p:sldId id="264" r:id="rId4"/>
    <p:sldId id="266" r:id="rId5"/>
    <p:sldId id="262" r:id="rId6"/>
    <p:sldId id="261" r:id="rId7"/>
    <p:sldId id="263" r:id="rId8"/>
    <p:sldId id="265" r:id="rId9"/>
    <p:sldId id="267" r:id="rId10"/>
    <p:sldId id="268" r:id="rId11"/>
    <p:sldId id="269" r:id="rId12"/>
    <p:sldId id="270" r:id="rId13"/>
    <p:sldId id="274" r:id="rId14"/>
    <p:sldId id="273" r:id="rId15"/>
    <p:sldId id="272" r:id="rId16"/>
    <p:sldId id="25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43" autoAdjust="0"/>
    <p:restoredTop sz="94685" autoAdjust="0"/>
  </p:normalViewPr>
  <p:slideViewPr>
    <p:cSldViewPr>
      <p:cViewPr varScale="1">
        <p:scale>
          <a:sx n="78" d="100"/>
          <a:sy n="78" d="100"/>
        </p:scale>
        <p:origin x="-451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2" d="100"/>
          <a:sy n="62" d="100"/>
        </p:scale>
        <p:origin x="-2626" y="-101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206DC-14B8-4CF5-888B-11CC34F9790D}" type="datetimeFigureOut">
              <a:rPr lang="en-US" smtClean="0"/>
              <a:pPr/>
              <a:t>2/13/2009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3D25A8-7A7E-437D-9451-3D7BAC07A01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wmf>
</file>

<file path=ppt/media/image11.jpeg>
</file>

<file path=ppt/media/image12.png>
</file>

<file path=ppt/media/image13.png>
</file>

<file path=ppt/media/image14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54E9A-3E21-4930-9B72-8CF63E013326}" type="datetimeFigureOut">
              <a:rPr lang="en-US" smtClean="0"/>
              <a:pPr/>
              <a:t>2/13/2009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314281-6BE4-4A8F-9F46-B4B9ABAD47B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Arizona</a:t>
            </a:r>
            <a:r>
              <a:rPr lang="en-US" baseline="0" dirty="0" smtClean="0"/>
              <a:t> makes a good example of the differences because it has limited spot gravity and GPSBM coverage.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So what caused these differences? 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Examination will be</a:t>
            </a:r>
            <a:r>
              <a:rPr lang="en-US" baseline="0" dirty="0" smtClean="0"/>
              <a:t> to deconstruct how the models were made and the impact of individual changes.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4281-6BE4-4A8F-9F46-B4B9ABAD47BC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Hmm, it’s not the change in the ellipsoid height from the NRA2007.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Since</a:t>
            </a:r>
            <a:r>
              <a:rPr lang="en-US" baseline="0" dirty="0" smtClean="0"/>
              <a:t> the leveled heights haven’t changed that much (and there are far fewer GPSBM’s than these GPS sites), this probably isn’t the source.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4281-6BE4-4A8F-9F46-B4B9ABAD47BC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Ah, the major differences seem to derive from the underlying gravimetric geoids.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The</a:t>
            </a:r>
            <a:r>
              <a:rPr lang="en-US" baseline="0" dirty="0" smtClean="0"/>
              <a:t> big differences there are the gravity data and the reference models.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4281-6BE4-4A8F-9F46-B4B9ABAD47BC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There was certainly more poorer quality data used in 2003 than in 2009. 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This would account for some</a:t>
            </a:r>
            <a:r>
              <a:rPr lang="en-US" baseline="0" dirty="0" smtClean="0"/>
              <a:t> of it, but the dropped data is fairly sparse.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4281-6BE4-4A8F-9F46-B4B9ABAD47BC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Here’s the most likely source of the differences.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The surface data will mitigate some of this by filling in shorter wavelengths.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The</a:t>
            </a:r>
            <a:r>
              <a:rPr lang="en-US" baseline="0" dirty="0" smtClean="0"/>
              <a:t> major difference is that EGM08 was built on GRACE satellite gravity, which is globally consistent and cm-level accurate at the scale shown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4281-6BE4-4A8F-9F46-B4B9ABAD47BC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Geez, I just migrated from NFVD 29!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4281-6BE4-4A8F-9F46-B4B9ABAD47BC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0421D46-2095-426A-ADE7-AD5E49E0835B}" type="slidenum">
              <a:rPr lang="en-US"/>
              <a:pPr/>
              <a:t>13</a:t>
            </a:fld>
            <a:endParaRPr lang="en-US"/>
          </a:p>
        </p:txBody>
      </p:sp>
      <p:sp>
        <p:nvSpPr>
          <p:cNvPr id="15362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Tx/>
              <a:buAutoNum type="arabicPeriod"/>
            </a:pPr>
            <a:r>
              <a:rPr lang="en-US"/>
              <a:t>A lot of this work is essentially data mining. A wealth of in formation is available from other agencies that needs to be melded into a useful analysis.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Tide gage information provides a lot of information on the behavior of the local sea surface around the country. 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The focus here is on CONUS but this work is being expanded to other regions (e.g., Alaska)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The tide gage information can easily be used to find the separation between MSL and the tidal bench mark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The limiting factor is actually obtaining GPS coordinates on the TBM to get local MSL into the ellipsoidal reference frame.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Applying a geoid model then estimates the Dynamic Ocean Topography based on this geometric arrangement (GDOT)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Questions revolve around how reliable DOT models are in near shore environment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VDatum study areas involve topo/bathy lidar work and extensive bottom modeling to determine tide surfaces. DOT is more locally modeled.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0465C78-13F2-4FA7-83B9-85A529D491F3}" type="slidenum">
              <a:rPr lang="en-US"/>
              <a:pPr/>
              <a:t>14</a:t>
            </a:fld>
            <a:endParaRPr lang="en-US"/>
          </a:p>
        </p:txBody>
      </p:sp>
      <p:sp>
        <p:nvSpPr>
          <p:cNvPr id="18434" name="Rectangle 2"/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Tx/>
              <a:buAutoNum type="arabicPeriod"/>
            </a:pPr>
            <a:r>
              <a:rPr lang="en-US"/>
              <a:t>Here, the same region is shown now using USGG2009. There is a marked improvement in both the bias and SD.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Addition of airborne data didn’t drastically improve the region, but then these data already compared closely with GRACE data and EGM08 in testing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With USGG2009 being based on EGM08, the difference between a model with and without airborne is limited but still shows some improvement.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Specifically, note that the values at the edges of the GLS06 survey are darker reds or blues. These fade to lighter colors when the aerogravity data are included. This indicates a reduction of residuals. Some stations due show some degradation.</a:t>
            </a:r>
          </a:p>
          <a:p>
            <a:pPr marL="228600" indent="-228600">
              <a:buFontTx/>
              <a:buAutoNum type="arabicPeriod"/>
            </a:pPr>
            <a:r>
              <a:rPr lang="en-US"/>
              <a:t>However, this comparison is only along the shoreline – nothing can be seen of any improvements in the near shore region where terrestrial data are lacking.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Sufficient</a:t>
            </a:r>
            <a:r>
              <a:rPr lang="en-US" baseline="0" dirty="0" smtClean="0"/>
              <a:t> and accurate for all U.S. needs</a:t>
            </a:r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Transnational for science, engineering, and emergency preparedness applications</a:t>
            </a:r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Globally consistent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4281-6BE4-4A8F-9F46-B4B9ABAD47BC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pic>
        <p:nvPicPr>
          <p:cNvPr id="7" name="Picture 6" descr="NOAA_Banner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63601" cy="914400"/>
          </a:xfrm>
          <a:prstGeom prst="rect">
            <a:avLst/>
          </a:prstGeom>
        </p:spPr>
      </p:pic>
      <p:pic>
        <p:nvPicPr>
          <p:cNvPr id="8" name="Picture 7" descr="NGS_Banner.ti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8201973" y="-1"/>
            <a:ext cx="942027" cy="91440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2895600" y="0"/>
            <a:ext cx="330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8682335" y="1676400"/>
            <a:ext cx="461665" cy="3211841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8682335" y="1676400"/>
            <a:ext cx="461665" cy="3211841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2895600" y="0"/>
            <a:ext cx="330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2895600" y="0"/>
            <a:ext cx="330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2895600" y="0"/>
            <a:ext cx="330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2895600" y="0"/>
            <a:ext cx="330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2895600" y="0"/>
            <a:ext cx="330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2895600" y="0"/>
            <a:ext cx="330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2895600" y="0"/>
            <a:ext cx="330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2895600" y="0"/>
            <a:ext cx="330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NOAA’s National Geodetic Survey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20 FEB 2009   Salt Lake City, UT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C498B-024D-4F47-A3C5-0B329AF6EA1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oleObject1.bin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Shop Outline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Gravimetric Geoid Development</a:t>
            </a:r>
          </a:p>
          <a:p>
            <a:pPr lvl="1"/>
            <a:r>
              <a:rPr lang="en-US" dirty="0" smtClean="0"/>
              <a:t>60 minute presentation</a:t>
            </a:r>
          </a:p>
          <a:p>
            <a:pPr lvl="1"/>
            <a:r>
              <a:rPr lang="en-US" dirty="0" smtClean="0"/>
              <a:t>30 minute break and Q&amp;A period</a:t>
            </a:r>
          </a:p>
          <a:p>
            <a:r>
              <a:rPr lang="en-US" dirty="0" smtClean="0"/>
              <a:t>Hybrid Geoid Development</a:t>
            </a:r>
          </a:p>
          <a:p>
            <a:pPr lvl="1"/>
            <a:r>
              <a:rPr lang="en-US" dirty="0" smtClean="0"/>
              <a:t>60 minute presentation</a:t>
            </a:r>
          </a:p>
          <a:p>
            <a:pPr lvl="1"/>
            <a:r>
              <a:rPr lang="en-US" dirty="0" smtClean="0"/>
              <a:t>30 minute break and Q&amp;A period</a:t>
            </a:r>
          </a:p>
          <a:p>
            <a:r>
              <a:rPr lang="en-US" b="1" dirty="0" smtClean="0"/>
              <a:t>Summary and Outlook</a:t>
            </a:r>
          </a:p>
          <a:p>
            <a:pPr lvl="1"/>
            <a:r>
              <a:rPr lang="en-US" dirty="0" smtClean="0"/>
              <a:t>30 minute presentation</a:t>
            </a:r>
          </a:p>
          <a:p>
            <a:pPr lvl="1"/>
            <a:r>
              <a:rPr lang="en-US" dirty="0" smtClean="0"/>
              <a:t>30 minute break and Q&amp;A period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Far Term</a:t>
            </a:r>
          </a:p>
          <a:p>
            <a:pPr lvl="1"/>
            <a:r>
              <a:rPr lang="en-US" dirty="0" smtClean="0"/>
              <a:t>Continued evaluation of GRAV-D enhanced geoids</a:t>
            </a:r>
          </a:p>
          <a:p>
            <a:pPr lvl="2"/>
            <a:r>
              <a:rPr lang="en-US" dirty="0" smtClean="0"/>
              <a:t>Check against TBM’s</a:t>
            </a:r>
          </a:p>
          <a:p>
            <a:pPr lvl="2"/>
            <a:r>
              <a:rPr lang="en-US" dirty="0" smtClean="0"/>
              <a:t>Check against unconstrained GPSBM’s</a:t>
            </a:r>
          </a:p>
          <a:p>
            <a:pPr lvl="1"/>
            <a:r>
              <a:rPr lang="en-US" dirty="0" smtClean="0"/>
              <a:t>Comparison with other North American countries</a:t>
            </a:r>
          </a:p>
          <a:p>
            <a:pPr lvl="1"/>
            <a:r>
              <a:rPr lang="en-US" dirty="0" smtClean="0"/>
              <a:t>Integration of vertical datums for all U.S. states and territories</a:t>
            </a:r>
          </a:p>
          <a:p>
            <a:pPr lvl="1"/>
            <a:r>
              <a:rPr lang="en-US" dirty="0" smtClean="0"/>
              <a:t>Replacement of existing vertical datum (NAVD 88)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make a new vertical datum?</a:t>
            </a:r>
            <a:endParaRPr lang="en-US" dirty="0"/>
          </a:p>
        </p:txBody>
      </p:sp>
      <p:pic>
        <p:nvPicPr>
          <p:cNvPr id="7" name="Content Placeholder 6" descr="res2m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43652" y="1600200"/>
            <a:ext cx="5856696" cy="45259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8" name="Picture 7" descr="spectra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8050" y="1600200"/>
            <a:ext cx="5857113" cy="45262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15000" y="6107668"/>
            <a:ext cx="3014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Courtesy of Dr. Dennis </a:t>
            </a:r>
            <a:r>
              <a:rPr lang="en-US" dirty="0" err="1" smtClean="0"/>
              <a:t>Milbert</a:t>
            </a:r>
            <a:endParaRPr lang="en-US" dirty="0"/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GRAV-D: Gravity for the Redefinition of the American Vertical Datum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Airborne gravity data provide an internally consistent backbone </a:t>
            </a:r>
          </a:p>
          <a:p>
            <a:pPr lvl="1"/>
            <a:r>
              <a:rPr lang="en-US" dirty="0" smtClean="0"/>
              <a:t>Satellite-only EGM’s (GRACE/GOCE) provide long</a:t>
            </a:r>
          </a:p>
          <a:p>
            <a:pPr lvl="1"/>
            <a:r>
              <a:rPr lang="en-US" dirty="0" smtClean="0"/>
              <a:t>Airborne data are tied to that and yield to 20 km</a:t>
            </a:r>
          </a:p>
          <a:p>
            <a:pPr lvl="1"/>
            <a:r>
              <a:rPr lang="en-US" dirty="0" smtClean="0"/>
              <a:t>Spot surface gravity and terrain models yield short</a:t>
            </a:r>
          </a:p>
          <a:p>
            <a:r>
              <a:rPr lang="en-US" dirty="0" smtClean="0"/>
              <a:t>Refined modeling to reduce commission error</a:t>
            </a:r>
          </a:p>
          <a:p>
            <a:r>
              <a:rPr lang="en-US" dirty="0" smtClean="0"/>
              <a:t>One arc-minute resolution already tested as sufficient to capture a cm-level accurate geoid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ForJarir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66800" y="334962"/>
            <a:ext cx="6900863" cy="6370638"/>
          </a:xfrm>
          <a:prstGeom prst="rect">
            <a:avLst/>
          </a:prstGeom>
          <a:noFill/>
        </p:spPr>
      </p:pic>
      <p:sp>
        <p:nvSpPr>
          <p:cNvPr id="2055" name="Freeform 7"/>
          <p:cNvSpPr>
            <a:spLocks/>
          </p:cNvSpPr>
          <p:nvPr/>
        </p:nvSpPr>
        <p:spPr bwMode="auto">
          <a:xfrm>
            <a:off x="609600" y="461962"/>
            <a:ext cx="7467600" cy="482600"/>
          </a:xfrm>
          <a:custGeom>
            <a:avLst/>
            <a:gdLst/>
            <a:ahLst/>
            <a:cxnLst>
              <a:cxn ang="0">
                <a:pos x="0" y="304"/>
              </a:cxn>
              <a:cxn ang="0">
                <a:pos x="2400" y="16"/>
              </a:cxn>
              <a:cxn ang="0">
                <a:pos x="4704" y="208"/>
              </a:cxn>
            </a:cxnLst>
            <a:rect l="0" t="0" r="r" b="b"/>
            <a:pathLst>
              <a:path w="4704" h="304">
                <a:moveTo>
                  <a:pt x="0" y="304"/>
                </a:moveTo>
                <a:cubicBezTo>
                  <a:pt x="808" y="168"/>
                  <a:pt x="1616" y="32"/>
                  <a:pt x="2400" y="16"/>
                </a:cubicBezTo>
                <a:cubicBezTo>
                  <a:pt x="3184" y="0"/>
                  <a:pt x="4320" y="176"/>
                  <a:pt x="4704" y="208"/>
                </a:cubicBezTo>
              </a:path>
            </a:pathLst>
          </a:custGeom>
          <a:noFill/>
          <a:ln w="1587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6858000" y="792162"/>
            <a:ext cx="106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Ellipsoid</a:t>
            </a:r>
          </a:p>
        </p:txBody>
      </p:sp>
      <p:sp>
        <p:nvSpPr>
          <p:cNvPr id="2057" name="Rectangle 9"/>
          <p:cNvSpPr>
            <a:spLocks noChangeArrowheads="1"/>
          </p:cNvSpPr>
          <p:nvPr/>
        </p:nvSpPr>
        <p:spPr bwMode="auto">
          <a:xfrm>
            <a:off x="4167188" y="2300287"/>
            <a:ext cx="106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BM</a:t>
            </a:r>
          </a:p>
        </p:txBody>
      </p:sp>
      <p:sp>
        <p:nvSpPr>
          <p:cNvPr id="2058" name="Line 10"/>
          <p:cNvSpPr>
            <a:spLocks noChangeShapeType="1"/>
          </p:cNvSpPr>
          <p:nvPr/>
        </p:nvSpPr>
        <p:spPr bwMode="auto">
          <a:xfrm flipV="1">
            <a:off x="4438650" y="487362"/>
            <a:ext cx="0" cy="2057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59" name="Rectangle 11"/>
          <p:cNvSpPr>
            <a:spLocks noChangeArrowheads="1"/>
          </p:cNvSpPr>
          <p:nvPr/>
        </p:nvSpPr>
        <p:spPr bwMode="auto">
          <a:xfrm>
            <a:off x="4191000" y="1173162"/>
            <a:ext cx="106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h</a:t>
            </a:r>
            <a:r>
              <a:rPr lang="en-US" sz="800" b="1"/>
              <a:t>BM</a:t>
            </a:r>
          </a:p>
        </p:txBody>
      </p:sp>
      <p:sp>
        <p:nvSpPr>
          <p:cNvPr id="2060" name="Rectangle 12"/>
          <p:cNvSpPr>
            <a:spLocks noChangeArrowheads="1"/>
          </p:cNvSpPr>
          <p:nvPr/>
        </p:nvSpPr>
        <p:spPr bwMode="auto">
          <a:xfrm>
            <a:off x="1727200" y="3911600"/>
            <a:ext cx="685800" cy="274637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algn="ctr"/>
            <a:r>
              <a:rPr lang="en-US" sz="1200"/>
              <a:t>MSL</a:t>
            </a:r>
          </a:p>
        </p:txBody>
      </p:sp>
      <p:sp>
        <p:nvSpPr>
          <p:cNvPr id="2061" name="Line 13"/>
          <p:cNvSpPr>
            <a:spLocks noChangeShapeType="1"/>
          </p:cNvSpPr>
          <p:nvPr/>
        </p:nvSpPr>
        <p:spPr bwMode="auto">
          <a:xfrm flipV="1">
            <a:off x="3429000" y="2620962"/>
            <a:ext cx="0" cy="2362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62" name="Line 14"/>
          <p:cNvSpPr>
            <a:spLocks noChangeShapeType="1"/>
          </p:cNvSpPr>
          <p:nvPr/>
        </p:nvSpPr>
        <p:spPr bwMode="auto">
          <a:xfrm flipH="1">
            <a:off x="3124200" y="2589212"/>
            <a:ext cx="914400" cy="0"/>
          </a:xfrm>
          <a:prstGeom prst="line">
            <a:avLst/>
          </a:prstGeom>
          <a:noFill/>
          <a:ln w="12700" cap="rnd">
            <a:solidFill>
              <a:schemeClr val="tx1"/>
            </a:solidFill>
            <a:prstDash val="sysDot"/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63" name="Rectangle 15"/>
          <p:cNvSpPr>
            <a:spLocks noChangeArrowheads="1"/>
          </p:cNvSpPr>
          <p:nvPr/>
        </p:nvSpPr>
        <p:spPr bwMode="auto">
          <a:xfrm>
            <a:off x="3835400" y="5597525"/>
            <a:ext cx="106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/>
              <a:t>0.000</a:t>
            </a:r>
            <a:endParaRPr lang="en-US" sz="800" b="1"/>
          </a:p>
        </p:txBody>
      </p:sp>
      <p:graphicFrame>
        <p:nvGraphicFramePr>
          <p:cNvPr id="2064" name="Object 16"/>
          <p:cNvGraphicFramePr>
            <a:graphicFrameLocks noChangeAspect="1"/>
          </p:cNvGraphicFramePr>
          <p:nvPr/>
        </p:nvGraphicFramePr>
        <p:xfrm>
          <a:off x="2622550" y="3840162"/>
          <a:ext cx="787400" cy="228600"/>
        </p:xfrm>
        <a:graphic>
          <a:graphicData uri="http://schemas.openxmlformats.org/presentationml/2006/ole">
            <p:oleObj spid="_x0000_s1026" name="Equation" r:id="rId5" imgW="2120760" imgH="647640" progId="Equation.3">
              <p:embed/>
            </p:oleObj>
          </a:graphicData>
        </a:graphic>
      </p:graphicFrame>
      <p:sp>
        <p:nvSpPr>
          <p:cNvPr id="2065" name="Line 17"/>
          <p:cNvSpPr>
            <a:spLocks noChangeShapeType="1"/>
          </p:cNvSpPr>
          <p:nvPr/>
        </p:nvSpPr>
        <p:spPr bwMode="auto">
          <a:xfrm>
            <a:off x="3714750" y="5837237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2" name="Group 20"/>
          <p:cNvGrpSpPr>
            <a:grpSpLocks/>
          </p:cNvGrpSpPr>
          <p:nvPr/>
        </p:nvGrpSpPr>
        <p:grpSpPr bwMode="auto">
          <a:xfrm>
            <a:off x="4191000" y="3763969"/>
            <a:ext cx="3208338" cy="276226"/>
            <a:chOff x="2640" y="2304"/>
            <a:chExt cx="2021" cy="174"/>
          </a:xfrm>
        </p:grpSpPr>
        <p:sp>
          <p:nvSpPr>
            <p:cNvPr id="2066" name="Line 18"/>
            <p:cNvSpPr>
              <a:spLocks noChangeShapeType="1"/>
            </p:cNvSpPr>
            <p:nvPr/>
          </p:nvSpPr>
          <p:spPr bwMode="auto">
            <a:xfrm>
              <a:off x="2640" y="2448"/>
              <a:ext cx="2016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067" name="Text Box 19"/>
            <p:cNvSpPr txBox="1">
              <a:spLocks noChangeArrowheads="1"/>
            </p:cNvSpPr>
            <p:nvPr/>
          </p:nvSpPr>
          <p:spPr bwMode="auto">
            <a:xfrm>
              <a:off x="4310" y="2304"/>
              <a:ext cx="351" cy="174"/>
            </a:xfrm>
            <a:prstGeom prst="rect">
              <a:avLst/>
            </a:prstGeom>
            <a:noFill/>
            <a:ln w="9525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Geoid</a:t>
              </a:r>
            </a:p>
          </p:txBody>
        </p:sp>
      </p:grpSp>
      <p:sp>
        <p:nvSpPr>
          <p:cNvPr id="2069" name="Line 21"/>
          <p:cNvSpPr>
            <a:spLocks noChangeShapeType="1"/>
          </p:cNvSpPr>
          <p:nvPr/>
        </p:nvSpPr>
        <p:spPr bwMode="auto">
          <a:xfrm flipV="1">
            <a:off x="5105400" y="487362"/>
            <a:ext cx="0" cy="3505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70" name="Text Box 22"/>
          <p:cNvSpPr txBox="1">
            <a:spLocks noChangeArrowheads="1"/>
          </p:cNvSpPr>
          <p:nvPr/>
        </p:nvSpPr>
        <p:spPr bwMode="auto">
          <a:xfrm>
            <a:off x="5165725" y="1187450"/>
            <a:ext cx="3492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/>
              <a:t>N</a:t>
            </a:r>
          </a:p>
        </p:txBody>
      </p:sp>
      <p:sp>
        <p:nvSpPr>
          <p:cNvPr id="2071" name="Line 23"/>
          <p:cNvSpPr>
            <a:spLocks noChangeShapeType="1"/>
          </p:cNvSpPr>
          <p:nvPr/>
        </p:nvSpPr>
        <p:spPr bwMode="auto">
          <a:xfrm>
            <a:off x="4495800" y="3992562"/>
            <a:ext cx="0" cy="228600"/>
          </a:xfrm>
          <a:prstGeom prst="line">
            <a:avLst/>
          </a:prstGeom>
          <a:noFill/>
          <a:ln w="28575">
            <a:solidFill>
              <a:srgbClr val="CC3300"/>
            </a:solidFill>
            <a:round/>
            <a:headEnd type="triangle" w="med" len="med"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81" name="Line 33"/>
          <p:cNvSpPr>
            <a:spLocks noChangeShapeType="1"/>
          </p:cNvSpPr>
          <p:nvPr/>
        </p:nvSpPr>
        <p:spPr bwMode="auto">
          <a:xfrm flipV="1">
            <a:off x="3505200" y="2620962"/>
            <a:ext cx="0" cy="3200400"/>
          </a:xfrm>
          <a:prstGeom prst="line">
            <a:avLst/>
          </a:prstGeom>
          <a:noFill/>
          <a:ln w="38100">
            <a:solidFill>
              <a:srgbClr val="CC33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82" name="Text Box 34"/>
          <p:cNvSpPr txBox="1">
            <a:spLocks noChangeArrowheads="1"/>
          </p:cNvSpPr>
          <p:nvPr/>
        </p:nvSpPr>
        <p:spPr bwMode="auto">
          <a:xfrm>
            <a:off x="1143000" y="1096962"/>
            <a:ext cx="754063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C3300"/>
                </a:solidFill>
              </a:rPr>
              <a:t>H</a:t>
            </a:r>
            <a:r>
              <a:rPr lang="en-US" b="1" baseline="-25000">
                <a:solidFill>
                  <a:srgbClr val="CC3300"/>
                </a:solidFill>
              </a:rPr>
              <a:t>BM_0</a:t>
            </a:r>
          </a:p>
        </p:txBody>
      </p:sp>
      <p:sp>
        <p:nvSpPr>
          <p:cNvPr id="2084" name="Line 36"/>
          <p:cNvSpPr>
            <a:spLocks noChangeShapeType="1"/>
          </p:cNvSpPr>
          <p:nvPr/>
        </p:nvSpPr>
        <p:spPr bwMode="auto">
          <a:xfrm flipV="1">
            <a:off x="4038600" y="4221162"/>
            <a:ext cx="0" cy="1600200"/>
          </a:xfrm>
          <a:prstGeom prst="line">
            <a:avLst/>
          </a:prstGeom>
          <a:noFill/>
          <a:ln w="38100">
            <a:solidFill>
              <a:srgbClr val="CC33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85" name="Text Box 37"/>
          <p:cNvSpPr txBox="1">
            <a:spLocks noChangeArrowheads="1"/>
          </p:cNvSpPr>
          <p:nvPr/>
        </p:nvSpPr>
        <p:spPr bwMode="auto">
          <a:xfrm>
            <a:off x="1828800" y="1096962"/>
            <a:ext cx="97948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C3300"/>
                </a:solidFill>
              </a:rPr>
              <a:t>- H</a:t>
            </a:r>
            <a:r>
              <a:rPr lang="en-US" b="1" baseline="-25000">
                <a:solidFill>
                  <a:srgbClr val="CC3300"/>
                </a:solidFill>
              </a:rPr>
              <a:t>MSL_0</a:t>
            </a:r>
          </a:p>
        </p:txBody>
      </p:sp>
      <p:sp>
        <p:nvSpPr>
          <p:cNvPr id="2087" name="Line 39"/>
          <p:cNvSpPr>
            <a:spLocks noChangeShapeType="1"/>
          </p:cNvSpPr>
          <p:nvPr/>
        </p:nvSpPr>
        <p:spPr bwMode="auto">
          <a:xfrm flipV="1">
            <a:off x="4038600" y="2620962"/>
            <a:ext cx="0" cy="1600200"/>
          </a:xfrm>
          <a:prstGeom prst="line">
            <a:avLst/>
          </a:prstGeom>
          <a:noFill/>
          <a:ln w="38100">
            <a:solidFill>
              <a:srgbClr val="CC33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88" name="Text Box 40"/>
          <p:cNvSpPr txBox="1">
            <a:spLocks noChangeArrowheads="1"/>
          </p:cNvSpPr>
          <p:nvPr/>
        </p:nvSpPr>
        <p:spPr bwMode="auto">
          <a:xfrm>
            <a:off x="2760663" y="1103312"/>
            <a:ext cx="1354137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C3300"/>
                </a:solidFill>
              </a:rPr>
              <a:t>= </a:t>
            </a:r>
            <a:r>
              <a:rPr lang="el-GR" b="1">
                <a:solidFill>
                  <a:srgbClr val="CC3300"/>
                </a:solidFill>
                <a:cs typeface="Arial" charset="0"/>
              </a:rPr>
              <a:t>Δ</a:t>
            </a:r>
            <a:r>
              <a:rPr lang="en-US" b="1">
                <a:solidFill>
                  <a:srgbClr val="CC3300"/>
                </a:solidFill>
                <a:cs typeface="Arial" charset="0"/>
              </a:rPr>
              <a:t>H</a:t>
            </a:r>
            <a:r>
              <a:rPr lang="en-US" b="1" baseline="-25000">
                <a:solidFill>
                  <a:srgbClr val="CC3300"/>
                </a:solidFill>
                <a:cs typeface="Arial" charset="0"/>
              </a:rPr>
              <a:t>BM_MSL</a:t>
            </a:r>
            <a:endParaRPr lang="el-GR" b="1" baseline="-25000">
              <a:solidFill>
                <a:srgbClr val="CC3300"/>
              </a:solidFill>
              <a:cs typeface="Arial" charset="0"/>
            </a:endParaRPr>
          </a:p>
        </p:txBody>
      </p:sp>
      <p:sp>
        <p:nvSpPr>
          <p:cNvPr id="2093" name="Line 45"/>
          <p:cNvSpPr>
            <a:spLocks noChangeShapeType="1"/>
          </p:cNvSpPr>
          <p:nvPr/>
        </p:nvSpPr>
        <p:spPr bwMode="auto">
          <a:xfrm>
            <a:off x="4038600" y="487362"/>
            <a:ext cx="0" cy="2057400"/>
          </a:xfrm>
          <a:prstGeom prst="line">
            <a:avLst/>
          </a:prstGeom>
          <a:noFill/>
          <a:ln w="38100">
            <a:solidFill>
              <a:srgbClr val="CC33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94" name="Text Box 46"/>
          <p:cNvSpPr txBox="1">
            <a:spLocks noChangeArrowheads="1"/>
          </p:cNvSpPr>
          <p:nvPr/>
        </p:nvSpPr>
        <p:spPr bwMode="auto">
          <a:xfrm>
            <a:off x="1143000" y="1593849"/>
            <a:ext cx="56038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C3300"/>
                </a:solidFill>
              </a:rPr>
              <a:t>h</a:t>
            </a:r>
            <a:r>
              <a:rPr lang="en-US" b="1" baseline="-25000">
                <a:solidFill>
                  <a:srgbClr val="CC3300"/>
                </a:solidFill>
              </a:rPr>
              <a:t>BM</a:t>
            </a:r>
          </a:p>
        </p:txBody>
      </p:sp>
      <p:sp>
        <p:nvSpPr>
          <p:cNvPr id="2095" name="Text Box 47"/>
          <p:cNvSpPr txBox="1">
            <a:spLocks noChangeArrowheads="1"/>
          </p:cNvSpPr>
          <p:nvPr/>
        </p:nvSpPr>
        <p:spPr bwMode="auto">
          <a:xfrm>
            <a:off x="1676400" y="1608137"/>
            <a:ext cx="14938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C3300"/>
                </a:solidFill>
              </a:rPr>
              <a:t>- </a:t>
            </a:r>
            <a:r>
              <a:rPr lang="el-GR" b="1">
                <a:solidFill>
                  <a:srgbClr val="CC3300"/>
                </a:solidFill>
                <a:cs typeface="Arial" charset="0"/>
              </a:rPr>
              <a:t>Δ</a:t>
            </a:r>
            <a:r>
              <a:rPr lang="en-US" b="1">
                <a:solidFill>
                  <a:srgbClr val="CC3300"/>
                </a:solidFill>
                <a:cs typeface="Arial" charset="0"/>
              </a:rPr>
              <a:t>H</a:t>
            </a:r>
            <a:r>
              <a:rPr lang="en-US" b="1" baseline="-25000">
                <a:solidFill>
                  <a:srgbClr val="CC3300"/>
                </a:solidFill>
                <a:cs typeface="Arial" charset="0"/>
              </a:rPr>
              <a:t>BM_MSL</a:t>
            </a:r>
            <a:r>
              <a:rPr lang="en-US" b="1">
                <a:solidFill>
                  <a:srgbClr val="CC3300"/>
                </a:solidFill>
                <a:cs typeface="Arial" charset="0"/>
              </a:rPr>
              <a:t> =</a:t>
            </a:r>
            <a:endParaRPr lang="el-GR" b="1" baseline="-25000">
              <a:solidFill>
                <a:srgbClr val="CC3300"/>
              </a:solidFill>
              <a:cs typeface="Arial" charset="0"/>
            </a:endParaRPr>
          </a:p>
        </p:txBody>
      </p:sp>
      <p:sp>
        <p:nvSpPr>
          <p:cNvPr id="2096" name="Text Box 48"/>
          <p:cNvSpPr txBox="1">
            <a:spLocks noChangeArrowheads="1"/>
          </p:cNvSpPr>
          <p:nvPr/>
        </p:nvSpPr>
        <p:spPr bwMode="auto">
          <a:xfrm>
            <a:off x="1143000" y="1974849"/>
            <a:ext cx="646113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C3300"/>
                </a:solidFill>
              </a:rPr>
              <a:t>h</a:t>
            </a:r>
            <a:r>
              <a:rPr lang="en-US" b="1" baseline="-25000">
                <a:solidFill>
                  <a:srgbClr val="CC3300"/>
                </a:solidFill>
              </a:rPr>
              <a:t>MSL</a:t>
            </a:r>
          </a:p>
        </p:txBody>
      </p:sp>
      <p:sp>
        <p:nvSpPr>
          <p:cNvPr id="2097" name="Line 49"/>
          <p:cNvSpPr>
            <a:spLocks noChangeShapeType="1"/>
          </p:cNvSpPr>
          <p:nvPr/>
        </p:nvSpPr>
        <p:spPr bwMode="auto">
          <a:xfrm>
            <a:off x="4038600" y="563562"/>
            <a:ext cx="0" cy="3657600"/>
          </a:xfrm>
          <a:prstGeom prst="line">
            <a:avLst/>
          </a:prstGeom>
          <a:noFill/>
          <a:ln w="38100">
            <a:solidFill>
              <a:srgbClr val="CC33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099" name="Line 51"/>
          <p:cNvSpPr>
            <a:spLocks noChangeShapeType="1"/>
          </p:cNvSpPr>
          <p:nvPr/>
        </p:nvSpPr>
        <p:spPr bwMode="auto">
          <a:xfrm>
            <a:off x="5105400" y="563562"/>
            <a:ext cx="0" cy="3429000"/>
          </a:xfrm>
          <a:prstGeom prst="line">
            <a:avLst/>
          </a:prstGeom>
          <a:noFill/>
          <a:ln w="38100">
            <a:solidFill>
              <a:srgbClr val="CC33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102" name="Text Box 54"/>
          <p:cNvSpPr txBox="1">
            <a:spLocks noChangeArrowheads="1"/>
          </p:cNvSpPr>
          <p:nvPr/>
        </p:nvSpPr>
        <p:spPr bwMode="auto">
          <a:xfrm>
            <a:off x="1600200" y="1974849"/>
            <a:ext cx="7493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C3300"/>
                </a:solidFill>
              </a:rPr>
              <a:t> - N =</a:t>
            </a:r>
          </a:p>
        </p:txBody>
      </p:sp>
      <p:sp>
        <p:nvSpPr>
          <p:cNvPr id="2107" name="Text Box 59"/>
          <p:cNvSpPr txBox="1">
            <a:spLocks noChangeArrowheads="1"/>
          </p:cNvSpPr>
          <p:nvPr/>
        </p:nvSpPr>
        <p:spPr bwMode="auto">
          <a:xfrm>
            <a:off x="2355850" y="1989137"/>
            <a:ext cx="8445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CC3300"/>
                </a:solidFill>
              </a:rPr>
              <a:t>GDOT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1" grpId="0" animBg="1"/>
      <p:bldP spid="2081" grpId="0" animBg="1"/>
      <p:bldP spid="2081" grpId="1" animBg="1"/>
      <p:bldP spid="2081" grpId="2" animBg="1"/>
      <p:bldP spid="2082" grpId="0"/>
      <p:bldP spid="2084" grpId="0" animBg="1"/>
      <p:bldP spid="2084" grpId="1" animBg="1"/>
      <p:bldP spid="2084" grpId="2" animBg="1"/>
      <p:bldP spid="2085" grpId="0"/>
      <p:bldP spid="2087" grpId="0" animBg="1"/>
      <p:bldP spid="2087" grpId="1" animBg="1"/>
      <p:bldP spid="2087" grpId="2" animBg="1"/>
      <p:bldP spid="2087" grpId="3" animBg="1"/>
      <p:bldP spid="2088" grpId="0"/>
      <p:bldP spid="2093" grpId="0" animBg="1"/>
      <p:bldP spid="2093" grpId="1" animBg="1"/>
      <p:bldP spid="2094" grpId="0"/>
      <p:bldP spid="2095" grpId="0"/>
      <p:bldP spid="2096" grpId="0"/>
      <p:bldP spid="2097" grpId="0" animBg="1"/>
      <p:bldP spid="2099" grpId="0" animBg="1"/>
      <p:bldP spid="2102" grpId="0"/>
      <p:bldP spid="210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 descr="Residual_USGG09_TG_Gul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400050"/>
            <a:ext cx="9144000" cy="6457950"/>
          </a:xfrm>
          <a:prstGeom prst="rect">
            <a:avLst/>
          </a:prstGeom>
          <a:noFill/>
        </p:spPr>
      </p:pic>
      <p:pic>
        <p:nvPicPr>
          <p:cNvPr id="17413" name="Picture 5" descr="Residual_GLS06 improved_USGG09_Gulf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400050"/>
            <a:ext cx="9144000" cy="64579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North American Geoid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9" name="Content Placeholder 8" descr="NAG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76487" y="1907481"/>
            <a:ext cx="6991026" cy="3911400"/>
          </a:xfrm>
        </p:spPr>
      </p:pic>
      <p:sp>
        <p:nvSpPr>
          <p:cNvPr id="10" name="Freeform 9"/>
          <p:cNvSpPr/>
          <p:nvPr/>
        </p:nvSpPr>
        <p:spPr>
          <a:xfrm>
            <a:off x="4562272" y="2295728"/>
            <a:ext cx="1768813" cy="2208178"/>
          </a:xfrm>
          <a:custGeom>
            <a:avLst/>
            <a:gdLst>
              <a:gd name="connsiteX0" fmla="*/ 0 w 1768813"/>
              <a:gd name="connsiteY0" fmla="*/ 0 h 2208178"/>
              <a:gd name="connsiteX1" fmla="*/ 787941 w 1768813"/>
              <a:gd name="connsiteY1" fmla="*/ 165370 h 2208178"/>
              <a:gd name="connsiteX2" fmla="*/ 1517515 w 1768813"/>
              <a:gd name="connsiteY2" fmla="*/ 739302 h 2208178"/>
              <a:gd name="connsiteX3" fmla="*/ 1750979 w 1768813"/>
              <a:gd name="connsiteY3" fmla="*/ 1546698 h 2208178"/>
              <a:gd name="connsiteX4" fmla="*/ 1624519 w 1768813"/>
              <a:gd name="connsiteY4" fmla="*/ 2208178 h 2208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813" h="2208178">
                <a:moveTo>
                  <a:pt x="0" y="0"/>
                </a:moveTo>
                <a:cubicBezTo>
                  <a:pt x="267511" y="21076"/>
                  <a:pt x="535022" y="42153"/>
                  <a:pt x="787941" y="165370"/>
                </a:cubicBezTo>
                <a:cubicBezTo>
                  <a:pt x="1040860" y="288587"/>
                  <a:pt x="1357009" y="509081"/>
                  <a:pt x="1517515" y="739302"/>
                </a:cubicBezTo>
                <a:cubicBezTo>
                  <a:pt x="1678021" y="969523"/>
                  <a:pt x="1733145" y="1301885"/>
                  <a:pt x="1750979" y="1546698"/>
                </a:cubicBezTo>
                <a:cubicBezTo>
                  <a:pt x="1768813" y="1791511"/>
                  <a:pt x="1696666" y="1999844"/>
                  <a:pt x="1624519" y="2208178"/>
                </a:cubicBezTo>
              </a:path>
            </a:pathLst>
          </a:cu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2850204" y="3511685"/>
            <a:ext cx="3356043" cy="1684507"/>
          </a:xfrm>
          <a:custGeom>
            <a:avLst/>
            <a:gdLst>
              <a:gd name="connsiteX0" fmla="*/ 3356043 w 3356043"/>
              <a:gd name="connsiteY0" fmla="*/ 982494 h 1684507"/>
              <a:gd name="connsiteX1" fmla="*/ 2607013 w 3356043"/>
              <a:gd name="connsiteY1" fmla="*/ 1527243 h 1684507"/>
              <a:gd name="connsiteX2" fmla="*/ 1556426 w 3356043"/>
              <a:gd name="connsiteY2" fmla="*/ 1673158 h 1684507"/>
              <a:gd name="connsiteX3" fmla="*/ 719847 w 3356043"/>
              <a:gd name="connsiteY3" fmla="*/ 1459149 h 1684507"/>
              <a:gd name="connsiteX4" fmla="*/ 116732 w 3356043"/>
              <a:gd name="connsiteY4" fmla="*/ 953311 h 1684507"/>
              <a:gd name="connsiteX5" fmla="*/ 19456 w 3356043"/>
              <a:gd name="connsiteY5" fmla="*/ 0 h 1684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56043" h="1684507">
                <a:moveTo>
                  <a:pt x="3356043" y="982494"/>
                </a:moveTo>
                <a:cubicBezTo>
                  <a:pt x="3131496" y="1197313"/>
                  <a:pt x="2906949" y="1412132"/>
                  <a:pt x="2607013" y="1527243"/>
                </a:cubicBezTo>
                <a:cubicBezTo>
                  <a:pt x="2307077" y="1642354"/>
                  <a:pt x="1870954" y="1684507"/>
                  <a:pt x="1556426" y="1673158"/>
                </a:cubicBezTo>
                <a:cubicBezTo>
                  <a:pt x="1241898" y="1661809"/>
                  <a:pt x="959796" y="1579124"/>
                  <a:pt x="719847" y="1459149"/>
                </a:cubicBezTo>
                <a:cubicBezTo>
                  <a:pt x="479898" y="1339174"/>
                  <a:pt x="233464" y="1196503"/>
                  <a:pt x="116732" y="953311"/>
                </a:cubicBezTo>
                <a:cubicBezTo>
                  <a:pt x="0" y="710120"/>
                  <a:pt x="9728" y="355060"/>
                  <a:pt x="19456" y="0"/>
                </a:cubicBezTo>
              </a:path>
            </a:pathLst>
          </a:cu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859932" y="2276272"/>
            <a:ext cx="1712068" cy="1254868"/>
          </a:xfrm>
          <a:custGeom>
            <a:avLst/>
            <a:gdLst>
              <a:gd name="connsiteX0" fmla="*/ 0 w 1712068"/>
              <a:gd name="connsiteY0" fmla="*/ 1254868 h 1254868"/>
              <a:gd name="connsiteX1" fmla="*/ 496111 w 1712068"/>
              <a:gd name="connsiteY1" fmla="*/ 535022 h 1254868"/>
              <a:gd name="connsiteX2" fmla="*/ 1167319 w 1712068"/>
              <a:gd name="connsiteY2" fmla="*/ 136188 h 1254868"/>
              <a:gd name="connsiteX3" fmla="*/ 1692613 w 1712068"/>
              <a:gd name="connsiteY3" fmla="*/ 19456 h 1254868"/>
              <a:gd name="connsiteX4" fmla="*/ 1692613 w 1712068"/>
              <a:gd name="connsiteY4" fmla="*/ 19456 h 1254868"/>
              <a:gd name="connsiteX5" fmla="*/ 1712068 w 1712068"/>
              <a:gd name="connsiteY5" fmla="*/ 0 h 1254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12068" h="1254868">
                <a:moveTo>
                  <a:pt x="0" y="1254868"/>
                </a:moveTo>
                <a:cubicBezTo>
                  <a:pt x="150779" y="988168"/>
                  <a:pt x="301558" y="721469"/>
                  <a:pt x="496111" y="535022"/>
                </a:cubicBezTo>
                <a:cubicBezTo>
                  <a:pt x="690664" y="348575"/>
                  <a:pt x="967902" y="222116"/>
                  <a:pt x="1167319" y="136188"/>
                </a:cubicBezTo>
                <a:cubicBezTo>
                  <a:pt x="1366736" y="50260"/>
                  <a:pt x="1692613" y="19456"/>
                  <a:pt x="1692613" y="19456"/>
                </a:cubicBezTo>
                <a:lnTo>
                  <a:pt x="1692613" y="19456"/>
                </a:lnTo>
                <a:lnTo>
                  <a:pt x="1712068" y="0"/>
                </a:lnTo>
              </a:path>
            </a:pathLst>
          </a:cu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Geoid Research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Daniel R. Roman, Ph.D., NGS, GRD</a:t>
            </a:r>
          </a:p>
          <a:p>
            <a:pPr lvl="1"/>
            <a:r>
              <a:rPr lang="en-US" dirty="0" smtClean="0"/>
              <a:t>Dan.Roman@noaa.gov, 301-713-3202 x161</a:t>
            </a:r>
          </a:p>
          <a:p>
            <a:r>
              <a:rPr lang="en-US" dirty="0" smtClean="0"/>
              <a:t>Yan Min Wang, Ph.D., NGS, GRD</a:t>
            </a:r>
          </a:p>
          <a:p>
            <a:r>
              <a:rPr lang="en-US" dirty="0" err="1" smtClean="0"/>
              <a:t>Jarir</a:t>
            </a:r>
            <a:r>
              <a:rPr lang="en-US" dirty="0" smtClean="0"/>
              <a:t> </a:t>
            </a:r>
            <a:r>
              <a:rPr lang="en-US" dirty="0" err="1" smtClean="0"/>
              <a:t>Saleh</a:t>
            </a:r>
            <a:r>
              <a:rPr lang="en-US" dirty="0" smtClean="0"/>
              <a:t>, ERT</a:t>
            </a:r>
          </a:p>
          <a:p>
            <a:r>
              <a:rPr lang="en-US" dirty="0" err="1" smtClean="0"/>
              <a:t>Xiaopeng</a:t>
            </a:r>
            <a:r>
              <a:rPr lang="en-US" dirty="0" smtClean="0"/>
              <a:t> Li, Ph.D., ERT</a:t>
            </a:r>
          </a:p>
          <a:p>
            <a:r>
              <a:rPr lang="en-US" dirty="0" smtClean="0"/>
              <a:t>William </a:t>
            </a:r>
            <a:r>
              <a:rPr lang="en-US" dirty="0" err="1" smtClean="0"/>
              <a:t>Waickman</a:t>
            </a:r>
            <a:r>
              <a:rPr lang="en-US" dirty="0" smtClean="0"/>
              <a:t>, NGS, SDD</a:t>
            </a:r>
          </a:p>
          <a:p>
            <a:endParaRPr lang="en-US" dirty="0"/>
          </a:p>
          <a:p>
            <a:r>
              <a:rPr lang="en-US" dirty="0" smtClean="0"/>
              <a:t>http://www.ngs.noaa.gov/GEOID/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 FEB 2009   Salt Lake City, UT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ACSM-MARLS-UCLS-WFPS Conference 2009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 and Outlook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Significant changes from GEOID03 to GEOID09</a:t>
            </a:r>
          </a:p>
          <a:p>
            <a:pPr lvl="1"/>
            <a:r>
              <a:rPr lang="en-US" dirty="0" smtClean="0"/>
              <a:t>Example: Arizona </a:t>
            </a:r>
          </a:p>
          <a:p>
            <a:r>
              <a:rPr lang="en-US" dirty="0" smtClean="0"/>
              <a:t>Better fit to the data currently in the NGSIDB</a:t>
            </a:r>
          </a:p>
          <a:p>
            <a:r>
              <a:rPr lang="en-US" dirty="0" smtClean="0"/>
              <a:t>Future improvements: near- and far-term</a:t>
            </a:r>
          </a:p>
          <a:p>
            <a:r>
              <a:rPr lang="en-US" dirty="0" smtClean="0"/>
              <a:t>Why make a new vertical datum?</a:t>
            </a:r>
          </a:p>
          <a:p>
            <a:pPr lvl="1"/>
            <a:r>
              <a:rPr lang="en-US" dirty="0" smtClean="0"/>
              <a:t>Accuracy versus Precision</a:t>
            </a:r>
          </a:p>
          <a:p>
            <a:pPr lvl="1"/>
            <a:r>
              <a:rPr lang="en-US" dirty="0" smtClean="0"/>
              <a:t>Better ties to MSL</a:t>
            </a:r>
          </a:p>
          <a:p>
            <a:pPr lvl="1"/>
            <a:r>
              <a:rPr lang="en-US" dirty="0" smtClean="0"/>
              <a:t>Better ties between all regions (HI to VI)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Arizona: An Example </a:t>
            </a:r>
            <a:br>
              <a:rPr lang="en-US" dirty="0" smtClean="0"/>
            </a:br>
            <a:r>
              <a:rPr lang="en-US" sz="2200" dirty="0" smtClean="0"/>
              <a:t>or, As Dave </a:t>
            </a:r>
            <a:r>
              <a:rPr lang="en-US" sz="2200" dirty="0" err="1" smtClean="0"/>
              <a:t>Minkel</a:t>
            </a:r>
            <a:r>
              <a:rPr lang="en-US" sz="2200" dirty="0" smtClean="0"/>
              <a:t> said, </a:t>
            </a:r>
            <a:r>
              <a:rPr lang="en-US" sz="2200" dirty="0" smtClean="0"/>
              <a:t>“… should </a:t>
            </a:r>
            <a:r>
              <a:rPr lang="en-US" sz="2200" dirty="0" smtClean="0"/>
              <a:t>I really expect to see a 5 decimeter range of difference from the previous NAD83 realization and/or Geoid03</a:t>
            </a:r>
            <a:r>
              <a:rPr lang="en-US" sz="2200" dirty="0" smtClean="0"/>
              <a:t>?”</a:t>
            </a:r>
            <a:endParaRPr lang="en-US" sz="2200" dirty="0"/>
          </a:p>
        </p:txBody>
      </p:sp>
      <p:pic>
        <p:nvPicPr>
          <p:cNvPr id="7" name="Content Placeholder 6" descr="GEOID09_GEOID03_diff_AZ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9151" y="1600200"/>
            <a:ext cx="6405697" cy="45259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NRA2007 differences</a:t>
            </a:r>
            <a:endParaRPr lang="en-US" dirty="0"/>
          </a:p>
        </p:txBody>
      </p:sp>
      <p:pic>
        <p:nvPicPr>
          <p:cNvPr id="7" name="Content Placeholder 6" descr="Vshift_GPS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9874" y="1600200"/>
            <a:ext cx="6404251" cy="45259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Differences in USGG Models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9" name="Content Placeholder 8" descr="USGG09_USGG03_diff_AZ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9151" y="1600200"/>
            <a:ext cx="6405697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Surface Gravity Rejected in USGG2009</a:t>
            </a:r>
            <a:endParaRPr lang="en-US" dirty="0"/>
          </a:p>
        </p:txBody>
      </p:sp>
      <p:pic>
        <p:nvPicPr>
          <p:cNvPr id="7" name="Content Placeholder 6" descr="Bad_gravity_in_AZ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9874" y="1600200"/>
            <a:ext cx="6404251" cy="45259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Differences in the Reference Models</a:t>
            </a:r>
            <a:endParaRPr lang="en-US" dirty="0"/>
          </a:p>
        </p:txBody>
      </p:sp>
      <p:pic>
        <p:nvPicPr>
          <p:cNvPr id="7" name="Content Placeholder 6" descr="EGM08_EGM96_diff_AZ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9151" y="1600200"/>
            <a:ext cx="6405697" cy="45259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GEOID09 – GEOID03 Differences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Mainly due to shift in reference model </a:t>
            </a:r>
          </a:p>
          <a:p>
            <a:pPr lvl="1"/>
            <a:r>
              <a:rPr lang="en-US" dirty="0" smtClean="0"/>
              <a:t>EGM96 =&gt; </a:t>
            </a:r>
            <a:r>
              <a:rPr lang="en-US" dirty="0" smtClean="0"/>
              <a:t>EGM08 (GRACE)</a:t>
            </a:r>
            <a:endParaRPr lang="en-US" dirty="0" smtClean="0"/>
          </a:p>
          <a:p>
            <a:r>
              <a:rPr lang="en-US" dirty="0" smtClean="0"/>
              <a:t>Significant change in included surface gravity data that are already thin in the mountains</a:t>
            </a:r>
          </a:p>
          <a:p>
            <a:r>
              <a:rPr lang="en-US" dirty="0" smtClean="0"/>
              <a:t>Some change from readjusted ellipsoidal </a:t>
            </a:r>
            <a:r>
              <a:rPr lang="en-US" dirty="0" err="1" smtClean="0"/>
              <a:t>hts</a:t>
            </a:r>
            <a:endParaRPr lang="en-US" dirty="0" smtClean="0"/>
          </a:p>
          <a:p>
            <a:r>
              <a:rPr lang="en-US" dirty="0" smtClean="0"/>
              <a:t>Net effect is a 5 dm difference </a:t>
            </a:r>
          </a:p>
          <a:p>
            <a:r>
              <a:rPr lang="en-US" dirty="0" smtClean="0"/>
              <a:t>GEOID09 better </a:t>
            </a:r>
            <a:r>
              <a:rPr lang="en-US" dirty="0" smtClean="0"/>
              <a:t>reflects the true geophysics </a:t>
            </a:r>
            <a:r>
              <a:rPr lang="en-US" dirty="0" smtClean="0"/>
              <a:t>and </a:t>
            </a:r>
            <a:r>
              <a:rPr lang="en-US" dirty="0" smtClean="0"/>
              <a:t>current ellipsoidal </a:t>
            </a:r>
            <a:r>
              <a:rPr lang="en-US" dirty="0" smtClean="0"/>
              <a:t>&amp;</a:t>
            </a:r>
            <a:r>
              <a:rPr lang="en-US" dirty="0" smtClean="0"/>
              <a:t> </a:t>
            </a:r>
            <a:r>
              <a:rPr lang="en-US" dirty="0" smtClean="0"/>
              <a:t>orthometric heights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 Term</a:t>
            </a:r>
          </a:p>
          <a:p>
            <a:pPr lvl="1"/>
            <a:r>
              <a:rPr lang="en-US" dirty="0" smtClean="0"/>
              <a:t>GOCE data to further solidify reference field</a:t>
            </a:r>
          </a:p>
          <a:p>
            <a:pPr lvl="1"/>
            <a:r>
              <a:rPr lang="en-US" dirty="0" smtClean="0"/>
              <a:t>Less reliance on EGM08 and more on GRACE/GOCE satellite only field</a:t>
            </a:r>
          </a:p>
          <a:p>
            <a:pPr lvl="1"/>
            <a:r>
              <a:rPr lang="en-US" dirty="0" smtClean="0"/>
              <a:t>GRAV-D to improve surface gravity and fill voids</a:t>
            </a:r>
          </a:p>
          <a:p>
            <a:pPr lvl="1"/>
            <a:r>
              <a:rPr lang="en-US" dirty="0" smtClean="0"/>
              <a:t>Refined geoid modeling techniques</a:t>
            </a:r>
          </a:p>
          <a:p>
            <a:pPr lvl="1"/>
            <a:r>
              <a:rPr lang="en-US" dirty="0" smtClean="0"/>
              <a:t>Evaluate incorporation of OPUS-DB GPS values for select locations (i.e., supplement sparse coverage)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 FEB 2009   Salt Lake City, UT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ACSM-MARLS-UCLS-WFPS Conference 2009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C498B-024D-4F47-A3C5-0B329AF6EA11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CSM 200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ACSM 2009</Template>
  <TotalTime>192</TotalTime>
  <Words>1107</Words>
  <Application>Microsoft Office PowerPoint</Application>
  <PresentationFormat>On-screen Show (4:3)</PresentationFormat>
  <Paragraphs>160</Paragraphs>
  <Slides>16</Slides>
  <Notes>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ACSM 2009</vt:lpstr>
      <vt:lpstr>Microsoft Equation 3.0</vt:lpstr>
      <vt:lpstr>Work Shop Outline</vt:lpstr>
      <vt:lpstr>Summary and Outlook</vt:lpstr>
      <vt:lpstr>Arizona: An Example  or, As Dave Minkel said, “… should I really expect to see a 5 decimeter range of difference from the previous NAD83 realization and/or Geoid03?”</vt:lpstr>
      <vt:lpstr>NRA2007 differences</vt:lpstr>
      <vt:lpstr>Differences in USGG Models</vt:lpstr>
      <vt:lpstr>Surface Gravity Rejected in USGG2009</vt:lpstr>
      <vt:lpstr>Differences in the Reference Models</vt:lpstr>
      <vt:lpstr>GEOID09 – GEOID03 Differences</vt:lpstr>
      <vt:lpstr>Future Improvements</vt:lpstr>
      <vt:lpstr>Future Improvements</vt:lpstr>
      <vt:lpstr>Why make a new vertical datum?</vt:lpstr>
      <vt:lpstr>GRAV-D: Gravity for the Redefinition of the American Vertical Datum</vt:lpstr>
      <vt:lpstr>Slide 13</vt:lpstr>
      <vt:lpstr>Slide 14</vt:lpstr>
      <vt:lpstr>A North American Geoid</vt:lpstr>
      <vt:lpstr>Geoid Research Team</vt:lpstr>
    </vt:vector>
  </TitlesOfParts>
  <Company>NOS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USGG2009 &amp; GEOID09: New geoid height models for surveying/GIS</dc:title>
  <dc:creator>dan.roman</dc:creator>
  <cp:lastModifiedBy>dan.roman</cp:lastModifiedBy>
  <cp:revision>24</cp:revision>
  <dcterms:created xsi:type="dcterms:W3CDTF">2009-02-13T14:38:06Z</dcterms:created>
  <dcterms:modified xsi:type="dcterms:W3CDTF">2009-02-13T18:25:45Z</dcterms:modified>
</cp:coreProperties>
</file>